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7" r:id="rId2"/>
    <p:sldId id="278" r:id="rId3"/>
    <p:sldId id="279" r:id="rId4"/>
    <p:sldId id="258" r:id="rId5"/>
    <p:sldId id="263" r:id="rId6"/>
    <p:sldId id="260" r:id="rId7"/>
    <p:sldId id="276" r:id="rId8"/>
    <p:sldId id="261" r:id="rId9"/>
    <p:sldId id="267" r:id="rId10"/>
    <p:sldId id="262" r:id="rId11"/>
    <p:sldId id="280" r:id="rId12"/>
    <p:sldId id="281" r:id="rId13"/>
    <p:sldId id="272" r:id="rId14"/>
    <p:sldId id="282" r:id="rId15"/>
    <p:sldId id="277" r:id="rId16"/>
    <p:sldId id="287" r:id="rId17"/>
    <p:sldId id="283" r:id="rId18"/>
    <p:sldId id="286" r:id="rId19"/>
    <p:sldId id="284" r:id="rId20"/>
    <p:sldId id="285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FFFF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965577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9467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6313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38862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61758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8553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9616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4679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37923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5817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3940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827E23-F156-C542-9583-6DED4B2AE598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556BEA8-DFA1-A645-A841-3D230D21E93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50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386">
              <a:schemeClr val="accent5">
                <a:lumMod val="20000"/>
                <a:lumOff val="80000"/>
              </a:schemeClr>
            </a:gs>
            <a:gs pos="0">
              <a:srgbClr val="FFFFFF"/>
            </a:gs>
            <a:gs pos="74000">
              <a:schemeClr val="accent5">
                <a:lumMod val="40000"/>
                <a:lumOff val="60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770" y="6273225"/>
            <a:ext cx="1026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детская библиотека города Мурманска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27222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600" y="6326405"/>
            <a:ext cx="667170" cy="461665"/>
          </a:xfrm>
          <a:prstGeom prst="round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65554" y="428128"/>
            <a:ext cx="839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памяти жертв фашизма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6513" y="4974276"/>
            <a:ext cx="5425844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помнили...»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8" y="1436454"/>
            <a:ext cx="5664982" cy="33324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" y="167147"/>
            <a:ext cx="1616922" cy="12161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80" y="1406775"/>
            <a:ext cx="5977155" cy="33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828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6" y="2306875"/>
            <a:ext cx="5873094" cy="3900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985" y="30636"/>
            <a:ext cx="595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ОСВЕНЦИМ (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АУШВИЦ-БИРКЕНАУ)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E0376AB-4310-4C42-9B16-427693A05E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82AF20-C150-2F4B-A8B4-C7C39BD6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916" y="2092176"/>
            <a:ext cx="41148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5E4F8-03EC-D04C-938F-3EE72A0A0401}"/>
              </a:ext>
            </a:extLst>
          </p:cNvPr>
          <p:cNvSpPr txBox="1"/>
          <p:nvPr/>
        </p:nvSpPr>
        <p:spPr>
          <a:xfrm>
            <a:off x="211767" y="535741"/>
            <a:ext cx="117684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Крупнейший комплекс немецких концлагерей и лагерей смерти, состоявших из двух лагерей —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Аушвиц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Аушвиц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Биркенау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60 км к западу от Кракова. Первоначально нацисты рассчитывали собрать здесь лишь польских политзаключенных, однако вместо этого лагерь стал колоссальной фабрикой смерти, где было уничтожено от 1,5 до 2 миллионов «нежелательных элементов», 90 процентов из которых составляли евреи.</a:t>
            </a:r>
          </a:p>
          <a:p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75238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660" y="166867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" y="1778033"/>
            <a:ext cx="5697415" cy="3814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38" y="1778033"/>
            <a:ext cx="5790586" cy="3814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439" y="651137"/>
            <a:ext cx="1127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Немецко-фашистский концлагерь вблизи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Люблин (Польша).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1941-1944 истреблено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1,5 млн.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77641012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094" y="139799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ТРЕБЛИНКА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4" y="1808835"/>
            <a:ext cx="6013018" cy="4108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96" y="1808835"/>
            <a:ext cx="5468960" cy="4108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87" y="651326"/>
            <a:ext cx="12074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Немецко-фашистские концлагеря в Варшавском воеводстве Польши. В Треблинке погибло около 10 тыс. человек, в Треблинке II – около 800 тыс. человек, (преимущественно евреи).</a:t>
            </a:r>
          </a:p>
        </p:txBody>
      </p:sp>
    </p:spTree>
    <p:extLst>
      <p:ext uri="{BB962C8B-B14F-4D97-AF65-F5344CB8AC3E}">
        <p14:creationId xmlns:p14="http://schemas.microsoft.com/office/powerpoint/2010/main" val="413224195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69" y="3410961"/>
            <a:ext cx="2768302" cy="2778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1" y="3481754"/>
            <a:ext cx="3900914" cy="270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1" y="184638"/>
            <a:ext cx="3774889" cy="283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39" y="3410961"/>
            <a:ext cx="3602443" cy="277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360985" y="1378491"/>
            <a:ext cx="7760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Януш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Корчак является всемирно известным педагогом, врачом и писателем. Во время Второй мировой войны он добровольно отправился в концентрационный лагерь, не бросив своих воспитанников.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466" y="316089"/>
            <a:ext cx="6911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«Предать детей и пустить их умирать одних - это значило бы как-то уступить злодейству».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84768" r="80" b="1643"/>
          <a:stretch/>
        </p:blipFill>
        <p:spPr>
          <a:xfrm>
            <a:off x="1" y="6249267"/>
            <a:ext cx="12191999" cy="4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4365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353" y="172290"/>
            <a:ext cx="242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МАУТХАУЗЕН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7" y="1730477"/>
            <a:ext cx="5680090" cy="3992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38" y="1748090"/>
            <a:ext cx="5961854" cy="3974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126" y="633955"/>
            <a:ext cx="1093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Узниками Маутхаузена было около 335 тысяч человек;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казнено свыше 122 тысяч человек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Больше всех — свыше 32 тысяч — советских граждан.</a:t>
            </a:r>
          </a:p>
        </p:txBody>
      </p:sp>
    </p:spTree>
    <p:extLst>
      <p:ext uri="{BB962C8B-B14F-4D97-AF65-F5344CB8AC3E}">
        <p14:creationId xmlns:p14="http://schemas.microsoft.com/office/powerpoint/2010/main" val="21408460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541" y="5533473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5729" y="209290"/>
            <a:ext cx="65864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«Помни и выполняй»:</a:t>
            </a:r>
          </a:p>
          <a:p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1) ... Нет нервов, сердца, жалости — ты сделан из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немецкого железа. После войны ты обретёшь новую душу,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ясное сердце — для детей твоих, для жены, для великой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Германии, а сейчас действуй решительно, без колебаний...</a:t>
            </a:r>
          </a:p>
          <a:p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2) ... У тебя нет сердца и нервов, на войне они не нужны.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Уничтожь в себе жалость и сострадание, убивай всякого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русского, не останавливайся, если перед тобой старик или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женщина, девочка или мальчик. Убивай, этим самым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спасёшь себя от гибели, обеспечишь будущее своей семьи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и прославишься навек.</a:t>
            </a:r>
          </a:p>
          <a:p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3) Ни одна мировая сила не устоит перед германским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напором. Мы поставим на колени весь мир. Германец —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абсолютный хозяин мира. Ты будешь решать судьбы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Англии, России, Америки. Ты — германец: как подобает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германцу, уничтожай всё живое, сопротивляющееся на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твоём пути, думай всегда о возвышенном — о фюрере, и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ты победишь. Тебя не возьмет ни пуля, ни штык. Завтра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перед тобой на коленях будет стоять весь мир".»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41" y="212800"/>
            <a:ext cx="522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немецкого солдата.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1376516"/>
            <a:ext cx="5215310" cy="39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6669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1E626F-2332-624E-A130-AB4C4FFA6BB2}"/>
              </a:ext>
            </a:extLst>
          </p:cNvPr>
          <p:cNvSpPr txBox="1"/>
          <p:nvPr/>
        </p:nvSpPr>
        <p:spPr>
          <a:xfrm>
            <a:off x="463061" y="2514441"/>
            <a:ext cx="12159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Геноцид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преднамеренное уничтожение народа, обычно определяемого как этническая, национальная, расовая или религиозная группа, полностью или частично.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" y="170868"/>
            <a:ext cx="3915508" cy="2217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4" y="3507911"/>
            <a:ext cx="3915508" cy="261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74" y="170868"/>
            <a:ext cx="3435801" cy="2289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32" y="3507911"/>
            <a:ext cx="3435801" cy="2585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82" y="118596"/>
            <a:ext cx="3481987" cy="2321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05" y="3507911"/>
            <a:ext cx="3481987" cy="258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6761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6D93A5-11AB-B945-B2BA-BAA129FDB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2" y="2107822"/>
            <a:ext cx="5668697" cy="37348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EA01C-5622-3B4B-8127-416FC036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2510"/>
            <a:ext cx="5793364" cy="3860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7CD19-F5DF-7143-8D37-1D9932CBB9DE}"/>
              </a:ext>
            </a:extLst>
          </p:cNvPr>
          <p:cNvSpPr txBox="1"/>
          <p:nvPr/>
        </p:nvSpPr>
        <p:spPr>
          <a:xfrm>
            <a:off x="175549" y="208344"/>
            <a:ext cx="1184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российский суд впервые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истории признал геноцидом убийства жителей Новгородской области во время Второй мировой войны.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1942–1943 годах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нацистами было уничтожено более двух тысяч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деревни Жестяная Горка. </a:t>
            </a:r>
          </a:p>
        </p:txBody>
      </p:sp>
    </p:spTree>
    <p:extLst>
      <p:ext uri="{BB962C8B-B14F-4D97-AF65-F5344CB8AC3E}">
        <p14:creationId xmlns:p14="http://schemas.microsoft.com/office/powerpoint/2010/main" val="138876930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991" y="611135"/>
            <a:ext cx="1140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1943 года,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украинскими националистами, под руководством немецких фашистов, была уничтожена белорусская деревня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ХАТЫНЬ.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523" y="149470"/>
            <a:ext cx="5110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«ВЫЖЖЕНОЙ ЗЕМЛИ»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9" y="1745645"/>
            <a:ext cx="5480445" cy="3655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"/>
          <a:stretch/>
        </p:blipFill>
        <p:spPr>
          <a:xfrm>
            <a:off x="6349598" y="1605244"/>
            <a:ext cx="5361756" cy="3796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739" y="5547948"/>
            <a:ext cx="1129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числу хат в деревне, вдоль тропинок расположены 26 памятных сооружений. Каждое такое сооружение состоит из калитки, символического нижнего венца сруба и обелиска.</a:t>
            </a:r>
          </a:p>
        </p:txBody>
      </p:sp>
    </p:spTree>
    <p:extLst>
      <p:ext uri="{BB962C8B-B14F-4D97-AF65-F5344CB8AC3E}">
        <p14:creationId xmlns:p14="http://schemas.microsoft.com/office/powerpoint/2010/main" val="323079416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638" y="96716"/>
            <a:ext cx="2085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БАБИЙ ЯР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438FD4-8D20-8947-9359-DC82F66A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0" y="1174933"/>
            <a:ext cx="7187879" cy="4791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2295" y="3936617"/>
            <a:ext cx="42451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Бабьим Яром памятников нет.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Крутой обрыв, как грубое надгробье.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страшно.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сегодня столько лет,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самому еврейскому народу…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73661" y="5690943"/>
            <a:ext cx="276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Евтушенко Е. «Бабий Яр»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4408" y="127403"/>
            <a:ext cx="8552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различным оценкам,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1941—1943 годах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Бабьего Яра нацисты уничтожили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50 до 200 тыс. человек.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2569" y="958399"/>
            <a:ext cx="4584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гитлеровцы стремились уничтожить евреев, проживавших в Киеве и его окрестностях. Жертвами также стали военнопленные, коммунисты, подпольщики, цыгане и другие неугодные Третьему рейху.</a:t>
            </a:r>
          </a:p>
        </p:txBody>
      </p:sp>
    </p:spTree>
    <p:extLst>
      <p:ext uri="{BB962C8B-B14F-4D97-AF65-F5344CB8AC3E}">
        <p14:creationId xmlns:p14="http://schemas.microsoft.com/office/powerpoint/2010/main" val="89294017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650"/>
            <a:ext cx="5309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Фашизм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политическая диктаторская идеология, которая представляет государство как высшую ценность, использующая насильственные методы подавления инакомыслия, отрицающая демократию и права человека.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6" y="2263117"/>
            <a:ext cx="4542505" cy="3420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4038" y="5764305"/>
            <a:ext cx="268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Бенито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Муссолини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96569" y="137650"/>
            <a:ext cx="49162" cy="6088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773215" y="133542"/>
            <a:ext cx="6299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Нацизм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(национал-социализм) – также крайне правая идеология, во главе которой стоит идея социального равенства в условиях определённой нации, превосходства арийской расы над остальными и тотальное порабощение или уничтожение «неарийских» народов.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69" y="2263118"/>
            <a:ext cx="4931249" cy="3501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36655" y="5764306"/>
            <a:ext cx="21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Адольф Гитлер</a:t>
            </a:r>
          </a:p>
        </p:txBody>
      </p:sp>
    </p:spTree>
    <p:extLst>
      <p:ext uri="{BB962C8B-B14F-4D97-AF65-F5344CB8AC3E}">
        <p14:creationId xmlns:p14="http://schemas.microsoft.com/office/powerpoint/2010/main" val="354368577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98938" y="123092"/>
            <a:ext cx="11245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Кладбище деревень в Хатыни является символическим захоронением 185 деревень Беларуси, погибших от рук фашистских захватчиков.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Сама деревня </a:t>
            </a:r>
            <a:r>
              <a:rPr lang="ru-RU" sz="2400" dirty="0">
                <a:solidFill>
                  <a:srgbClr val="C00000"/>
                </a:solidFill>
              </a:rPr>
              <a:t>Хатынь является 186-й уничтоженной деревней</a:t>
            </a:r>
            <a:r>
              <a:rPr lang="ru-RU" sz="2400" dirty="0">
                <a:solidFill>
                  <a:srgbClr val="002060"/>
                </a:solidFill>
              </a:rPr>
              <a:t>. Всего фашистами было уничтожено гораздо больше деревень Беларуси.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1846385"/>
            <a:ext cx="5951623" cy="3975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15574" r="5635" b="12714"/>
          <a:stretch/>
        </p:blipFill>
        <p:spPr>
          <a:xfrm>
            <a:off x="6423582" y="2453053"/>
            <a:ext cx="5701010" cy="30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28805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E3347-BEEE-174B-B2DC-CC7FFE811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64616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386">
              <a:schemeClr val="accent5">
                <a:lumMod val="20000"/>
                <a:lumOff val="80000"/>
              </a:schemeClr>
            </a:gs>
            <a:gs pos="0">
              <a:srgbClr val="FFFFFF"/>
            </a:gs>
            <a:gs pos="74000">
              <a:schemeClr val="accent5">
                <a:lumMod val="40000"/>
                <a:lumOff val="60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770" y="6273225"/>
            <a:ext cx="1026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детская библиотека города Мурманска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27222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600" y="6326405"/>
            <a:ext cx="667170" cy="461665"/>
          </a:xfrm>
          <a:prstGeom prst="round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65554" y="428128"/>
            <a:ext cx="839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памяти жертв фашизма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6513" y="4974276"/>
            <a:ext cx="5425844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помнили...»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8" y="1436454"/>
            <a:ext cx="5664982" cy="33324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" y="167147"/>
            <a:ext cx="1616922" cy="12161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80" y="1406775"/>
            <a:ext cx="5977155" cy="33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624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84" y="113222"/>
            <a:ext cx="12044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1934 года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скончался президент Германии - Гинденбург. После этого президентство в стране было упразднено. Гитлер получил полномочия главы государства как «Фюрер и Рейхсканцлер».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7" y="983227"/>
            <a:ext cx="10291523" cy="50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265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66F1AB-A38E-274E-8CD7-26253221A2F4}"/>
              </a:ext>
            </a:extLst>
          </p:cNvPr>
          <p:cNvSpPr txBox="1"/>
          <p:nvPr/>
        </p:nvSpPr>
        <p:spPr>
          <a:xfrm>
            <a:off x="7977227" y="99719"/>
            <a:ext cx="41083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«Холокост»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древнегреческого языка означает «жертвоприношение сожжением». 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50-х г. г. 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 термин определяется как массовое уничтожение нацистами представителей различных этнических групп (советских военнопленных, поляков, евреев, цыган, безнадёжно больных и др.) в период существования нацистской Германии.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0627B-459E-7F4D-8230-CD0B6FCB4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9" y="289980"/>
            <a:ext cx="7322229" cy="595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281899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41ACEC-146A-1E48-9D80-FF81D4058434}"/>
              </a:ext>
            </a:extLst>
          </p:cNvPr>
          <p:cNvSpPr txBox="1"/>
          <p:nvPr/>
        </p:nvSpPr>
        <p:spPr>
          <a:xfrm>
            <a:off x="5767754" y="176946"/>
            <a:ext cx="61328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Концлагерь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территория, огороженная несколькими рядами колючей проволоки, по которой пропущен электрический ток, со смотровыми вышками, где дежурят охранники с пулемётами. На территории располагаются бараки для заключённых и крематории.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92820A-9C48-AA4F-9283-9D341FD9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3455456"/>
            <a:ext cx="4572000" cy="279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B51E53-5BD3-B242-BD8A-F98BCA3B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725" y="3092866"/>
            <a:ext cx="5017900" cy="306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6E207F-C8B1-C442-8DEE-783B459CC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75" y="213168"/>
            <a:ext cx="4477125" cy="281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4676827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2EA81C-18C5-0545-B8BB-CC62C12A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4" y="1365813"/>
            <a:ext cx="8445039" cy="4750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84EE2-FF9A-234C-BEEF-71DF1E2A6706}"/>
              </a:ext>
            </a:extLst>
          </p:cNvPr>
          <p:cNvSpPr txBox="1"/>
          <p:nvPr/>
        </p:nvSpPr>
        <p:spPr>
          <a:xfrm>
            <a:off x="430823" y="0"/>
            <a:ext cx="11325383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концентрационный лагерь для политических заключённых в Германии был создан почти сразу после прихода к власти А. Гитлера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1933 г.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располагался на окраине городка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Дахау, близ Мюнхена.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28308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338" y="932888"/>
            <a:ext cx="3913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второй мировой войны через концлагеря «прошло» 18 млн. человек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народов всех стран Европы, из них 12 млн. были умерщвлены. Эти лагеря смерти предназначались для содержания военнопленных и уничтожения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людей.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8066" y="240866"/>
            <a:ext cx="5300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Концлагеря для врагов режима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1A18B9-CF73-A34A-AE73-1144450E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556" y="932888"/>
            <a:ext cx="7959534" cy="4477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622564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884AEE-6707-2041-9E46-E99DB9E9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0" y="341675"/>
            <a:ext cx="7452316" cy="585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798777" y="1441939"/>
            <a:ext cx="4106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концентрационных лагерей,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филиалов, тюрем, гетто в оккупированных странах Европы и в самой Германии, где в тяжелейших условиях содержались и уничтожались различными методами и средствами люди -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14 033 пункта.</a:t>
            </a:r>
          </a:p>
        </p:txBody>
      </p:sp>
    </p:spTree>
    <p:extLst>
      <p:ext uri="{BB962C8B-B14F-4D97-AF65-F5344CB8AC3E}">
        <p14:creationId xmlns:p14="http://schemas.microsoft.com/office/powerpoint/2010/main" val="259333939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3886" y="102184"/>
            <a:ext cx="2740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БУХЕНВАЛЬД.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" y="2241754"/>
            <a:ext cx="5643260" cy="3748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"/>
          <a:stretch/>
        </p:blipFill>
        <p:spPr>
          <a:xfrm>
            <a:off x="5882969" y="2241754"/>
            <a:ext cx="6151716" cy="37480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501445" y="983838"/>
            <a:ext cx="1153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Немецко-фашистский концлагерь... «Каждому своё» – девиз, написанный на воротах Бухенвальда. Один из первых лагерей смерти, построенных в Германии в 1937 году.</a:t>
            </a:r>
          </a:p>
        </p:txBody>
      </p:sp>
    </p:spTree>
    <p:extLst>
      <p:ext uri="{BB962C8B-B14F-4D97-AF65-F5344CB8AC3E}">
        <p14:creationId xmlns:p14="http://schemas.microsoft.com/office/powerpoint/2010/main" val="315707608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849</TotalTime>
  <Words>997</Words>
  <Application>Microsoft Macintosh PowerPoint</Application>
  <PresentationFormat>Широкоэкранный</PresentationFormat>
  <Paragraphs>62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59</cp:revision>
  <dcterms:created xsi:type="dcterms:W3CDTF">2022-04-13T19:32:29Z</dcterms:created>
  <dcterms:modified xsi:type="dcterms:W3CDTF">2022-10-10T19:23:14Z</dcterms:modified>
</cp:coreProperties>
</file>