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256" r:id="rId2"/>
    <p:sldId id="257" r:id="rId3"/>
    <p:sldId id="292" r:id="rId4"/>
    <p:sldId id="276" r:id="rId5"/>
    <p:sldId id="347" r:id="rId6"/>
    <p:sldId id="287" r:id="rId7"/>
    <p:sldId id="284" r:id="rId8"/>
    <p:sldId id="277" r:id="rId9"/>
    <p:sldId id="343" r:id="rId10"/>
    <p:sldId id="344" r:id="rId11"/>
    <p:sldId id="345" r:id="rId12"/>
    <p:sldId id="346" r:id="rId13"/>
    <p:sldId id="309" r:id="rId14"/>
    <p:sldId id="293" r:id="rId15"/>
    <p:sldId id="361" r:id="rId16"/>
    <p:sldId id="310" r:id="rId17"/>
    <p:sldId id="313" r:id="rId18"/>
    <p:sldId id="312" r:id="rId19"/>
    <p:sldId id="314" r:id="rId20"/>
    <p:sldId id="348" r:id="rId21"/>
    <p:sldId id="316" r:id="rId22"/>
    <p:sldId id="319" r:id="rId23"/>
    <p:sldId id="349" r:id="rId24"/>
    <p:sldId id="321" r:id="rId25"/>
    <p:sldId id="350" r:id="rId26"/>
    <p:sldId id="320" r:id="rId27"/>
    <p:sldId id="351" r:id="rId28"/>
    <p:sldId id="352" r:id="rId29"/>
    <p:sldId id="354" r:id="rId30"/>
    <p:sldId id="353" r:id="rId31"/>
    <p:sldId id="325" r:id="rId32"/>
    <p:sldId id="324" r:id="rId33"/>
    <p:sldId id="326" r:id="rId34"/>
    <p:sldId id="356" r:id="rId35"/>
    <p:sldId id="328" r:id="rId36"/>
    <p:sldId id="327" r:id="rId37"/>
    <p:sldId id="330" r:id="rId38"/>
    <p:sldId id="329" r:id="rId39"/>
    <p:sldId id="331" r:id="rId40"/>
    <p:sldId id="332" r:id="rId41"/>
    <p:sldId id="357" r:id="rId42"/>
    <p:sldId id="333" r:id="rId43"/>
    <p:sldId id="334" r:id="rId44"/>
    <p:sldId id="362" r:id="rId45"/>
    <p:sldId id="336" r:id="rId46"/>
    <p:sldId id="335" r:id="rId47"/>
    <p:sldId id="275" r:id="rId48"/>
    <p:sldId id="281" r:id="rId49"/>
    <p:sldId id="282" r:id="rId50"/>
    <p:sldId id="359" r:id="rId51"/>
    <p:sldId id="340" r:id="rId52"/>
    <p:sldId id="283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EF40718-B68A-48CA-8976-44543BEDE90C}">
          <p14:sldIdLst>
            <p14:sldId id="256"/>
            <p14:sldId id="257"/>
            <p14:sldId id="292"/>
            <p14:sldId id="276"/>
            <p14:sldId id="347"/>
            <p14:sldId id="287"/>
            <p14:sldId id="284"/>
            <p14:sldId id="277"/>
            <p14:sldId id="343"/>
            <p14:sldId id="344"/>
            <p14:sldId id="345"/>
            <p14:sldId id="346"/>
            <p14:sldId id="309"/>
            <p14:sldId id="293"/>
            <p14:sldId id="361"/>
            <p14:sldId id="310"/>
            <p14:sldId id="313"/>
            <p14:sldId id="312"/>
            <p14:sldId id="314"/>
            <p14:sldId id="348"/>
            <p14:sldId id="316"/>
            <p14:sldId id="319"/>
            <p14:sldId id="349"/>
            <p14:sldId id="321"/>
            <p14:sldId id="350"/>
            <p14:sldId id="320"/>
            <p14:sldId id="351"/>
            <p14:sldId id="352"/>
            <p14:sldId id="354"/>
            <p14:sldId id="353"/>
            <p14:sldId id="325"/>
            <p14:sldId id="324"/>
            <p14:sldId id="326"/>
            <p14:sldId id="356"/>
            <p14:sldId id="328"/>
            <p14:sldId id="327"/>
            <p14:sldId id="330"/>
            <p14:sldId id="329"/>
            <p14:sldId id="331"/>
            <p14:sldId id="332"/>
            <p14:sldId id="357"/>
            <p14:sldId id="333"/>
            <p14:sldId id="334"/>
            <p14:sldId id="362"/>
            <p14:sldId id="336"/>
            <p14:sldId id="335"/>
            <p14:sldId id="275"/>
            <p14:sldId id="281"/>
            <p14:sldId id="282"/>
            <p14:sldId id="359"/>
            <p14:sldId id="340"/>
            <p14:sldId id="283"/>
          </p14:sldIdLst>
        </p14:section>
        <p14:section name="Раздел без заголовка" id="{C63EF2E2-83D0-4BAC-B6ED-E4E191D5CCC2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21" autoAdjust="0"/>
    <p:restoredTop sz="77880" autoAdjust="0"/>
  </p:normalViewPr>
  <p:slideViewPr>
    <p:cSldViewPr>
      <p:cViewPr varScale="1">
        <p:scale>
          <a:sx n="113" d="100"/>
          <a:sy n="113" d="100"/>
        </p:scale>
        <p:origin x="-150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64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0BBF1-8B17-4C74-B48E-02576EE85FC3}" type="datetimeFigureOut">
              <a:rPr lang="ru-RU" smtClean="0"/>
              <a:t>21.04.2017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6AF36-FECE-4253-BB99-C89834E35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77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6AF36-FECE-4253-BB99-C89834E35DA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627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EF24B-383A-48C4-8B9F-B3784932A879}" type="datetimeFigureOut">
              <a:rPr lang="ru-RU" smtClean="0"/>
              <a:pPr/>
              <a:t>21.04.2017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96F4-1A39-4CC6-AF5D-B8583F9A03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EF24B-383A-48C4-8B9F-B3784932A879}" type="datetimeFigureOut">
              <a:rPr lang="ru-RU" smtClean="0"/>
              <a:pPr/>
              <a:t>21.04.2017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96F4-1A39-4CC6-AF5D-B8583F9A03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EF24B-383A-48C4-8B9F-B3784932A879}" type="datetimeFigureOut">
              <a:rPr lang="ru-RU" smtClean="0"/>
              <a:pPr/>
              <a:t>21.04.2017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96F4-1A39-4CC6-AF5D-B8583F9A03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EF24B-383A-48C4-8B9F-B3784932A879}" type="datetimeFigureOut">
              <a:rPr lang="ru-RU" smtClean="0"/>
              <a:pPr/>
              <a:t>21.04.2017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96F4-1A39-4CC6-AF5D-B8583F9A03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EF24B-383A-48C4-8B9F-B3784932A879}" type="datetimeFigureOut">
              <a:rPr lang="ru-RU" smtClean="0"/>
              <a:pPr/>
              <a:t>21.04.2017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1EC396F4-1A39-4CC6-AF5D-B8583F9A03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EF24B-383A-48C4-8B9F-B3784932A879}" type="datetimeFigureOut">
              <a:rPr lang="ru-RU" smtClean="0"/>
              <a:pPr/>
              <a:t>21.04.2017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96F4-1A39-4CC6-AF5D-B8583F9A03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EF24B-383A-48C4-8B9F-B3784932A879}" type="datetimeFigureOut">
              <a:rPr lang="ru-RU" smtClean="0"/>
              <a:pPr/>
              <a:t>21.04.2017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96F4-1A39-4CC6-AF5D-B8583F9A03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EF24B-383A-48C4-8B9F-B3784932A879}" type="datetimeFigureOut">
              <a:rPr lang="ru-RU" smtClean="0"/>
              <a:pPr/>
              <a:t>21.04.2017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96F4-1A39-4CC6-AF5D-B8583F9A03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EF24B-383A-48C4-8B9F-B3784932A879}" type="datetimeFigureOut">
              <a:rPr lang="ru-RU" smtClean="0"/>
              <a:pPr/>
              <a:t>21.04.2017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96F4-1A39-4CC6-AF5D-B8583F9A03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EF24B-383A-48C4-8B9F-B3784932A879}" type="datetimeFigureOut">
              <a:rPr lang="ru-RU" smtClean="0"/>
              <a:pPr/>
              <a:t>21.04.2017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96F4-1A39-4CC6-AF5D-B8583F9A03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EF24B-383A-48C4-8B9F-B3784932A879}" type="datetimeFigureOut">
              <a:rPr lang="ru-RU" smtClean="0"/>
              <a:pPr/>
              <a:t>21.04.2017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396F4-1A39-4CC6-AF5D-B8583F9A03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1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FD5EF24B-383A-48C4-8B9F-B3784932A879}" type="datetimeFigureOut">
              <a:rPr lang="ru-RU" smtClean="0"/>
              <a:pPr/>
              <a:t>21.04.2017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EC396F4-1A39-4CC6-AF5D-B8583F9A03F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USER\Pictures\крым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9984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8424936" cy="6048672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</a:p>
          <a:p>
            <a:r>
              <a:rPr lang="ru-RU" sz="6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Севастополь                                 останется                             русским!</a:t>
            </a:r>
          </a:p>
          <a:p>
            <a:pPr algn="l"/>
            <a:r>
              <a:rPr lang="ru-RU" sz="6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l"/>
            <a:endParaRPr lang="ru-RU" sz="2400" b="1" dirty="0" smtClean="0"/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0091"/>
            <a:ext cx="8424936" cy="4219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116684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!</a:t>
            </a:r>
            <a:endParaRPr lang="ru-RU" dirty="0"/>
          </a:p>
          <a:p>
            <a:endParaRPr lang="ru-RU" dirty="0"/>
          </a:p>
        </p:txBody>
      </p:sp>
      <p:pic>
        <p:nvPicPr>
          <p:cNvPr id="1027" name="Picture 3" descr="&amp;Gcy;&amp;rcy;&amp;acy;&amp;fcy;&amp;scy;&amp;kcy;&amp;acy;&amp;yacy; &amp;pcy;&amp;rcy;&amp;icy;&amp;scy;&amp;tcy;&amp;acy;&amp;ncy;&amp;softcy; - &amp;scy;&amp;tcy;&amp;acy;&amp;rcy;&amp;ycy;&amp;iecy; &amp;fcy;&amp;ocy;&amp;tcy;&amp;o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" y="41524"/>
            <a:ext cx="4464496" cy="306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40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107504" y="115888"/>
            <a:ext cx="8856984" cy="5649912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Памятник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капитан-лейтенанту Александру  </a:t>
            </a:r>
            <a:r>
              <a:rPr lang="ru-RU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Казарскому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 скромный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монумент над лестницей Матросского бульвара - первый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из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воинских памятников Севастополя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Лаконичную надпись «</a:t>
            </a:r>
            <a:r>
              <a:rPr lang="ru-RU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Казарскому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Потомству в пример» повелел начертать император Николай I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                                                                                                                                                     14 мая 1829 года, в ходе русско-турецкой войны, русские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корабли, несшие дозорную службу в районе Босфора, встретили турецкую эскадру. Тихоходный бриг «Меркурий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», под командованием </a:t>
            </a:r>
            <a:r>
              <a:rPr lang="ru-RU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Казарского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был настигнут двумя линейными кораблями, имевшими 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многократное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превосходство в людях и вооружении. Совет офицеров решил принять бой, и в том случае, если «Меркурий» будет сильно поврежден, взять ближайший турецкий корабль на абордаж.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Последний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из оставшихся в живых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моряков должен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был взорвать корабль. Для этого перед входом в пороховой погреб положили заряженный пистолет. Бой длился около четырех часов. «Меркурий» вывел из строя оба турецких корабля, получил 22 пробоины, но своим ходом с победой вернулся в Севастополь. Героический бриг был награжден Георгиевским флагом, боевые награды получил весь экипаж. Была заведена традиция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 в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составе российского флота всегда иметь корабль под названием «Память Меркурия».</a:t>
            </a:r>
            <a:b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endParaRPr lang="ru-RU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04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omatoz.ru/uploads/posts/2011-06/1308394518_12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672408" cy="530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encyclopedia.mil.ru/files/morf/merkuriy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52736"/>
            <a:ext cx="37147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50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7504" y="116632"/>
            <a:ext cx="8784976" cy="6192093"/>
          </a:xfrm>
        </p:spPr>
        <p:txBody>
          <a:bodyPr>
            <a:normAutofit fontScale="92500"/>
          </a:bodyPr>
          <a:lstStyle/>
          <a:p>
            <a:pPr marL="137160" indent="0">
              <a:buNone/>
            </a:pP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Не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привыкать жителям города и черноморским морякам отстаивать Севастополь.                                                                                 B Крымскую войну 1853-1856 годов город выдержал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осаду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превосходящих сил  войск Англии,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Франции,                  Турции и Сардинии.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ротивостояние  между Россией и сильнейшими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державами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мира- выявило слабые стороны русской армии.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арусный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флот против парового, гладкоствольные ружья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 против нарезных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                                                                        Оборона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длилась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348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дней, с осени 1854 по конец лета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1855-го 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и унесла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сотни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тысяч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жизней с обеих сторон.                                                                               Россия проиграла войну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но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пережитый позор и смерть Николая I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подтолкнули к переменам.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На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четвертом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бастионе начинал писательский путь Лев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Толстой. Снятая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 1911 году "Оборона Севастополя" стала первым русским полнометражным фильмом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ru-RU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29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476250"/>
            <a:ext cx="8291513" cy="5832475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                                                                                                                                                           </a:t>
            </a:r>
            <a:endParaRPr lang="ru-RU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13716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                                                                                                                                                                                              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6770"/>
            <a:ext cx="828092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80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760640"/>
          </a:xfrm>
        </p:spPr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ru-RU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Собор Святого Равноапостольного князя Владимира или </a:t>
            </a:r>
            <a:r>
              <a:rPr lang="ru-RU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собор четырех адмиралов  в Севастополе -  православная </a:t>
            </a:r>
            <a:r>
              <a:rPr lang="ru-RU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церковь , </a:t>
            </a:r>
            <a:r>
              <a:rPr lang="ru-RU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место захоронения русских адмиралов и морских офицеров, памятник архитектуры и истории.                                                          Был заложен на вершине Городского холма, накануне </a:t>
            </a:r>
            <a:r>
              <a:rPr lang="ru-RU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войны</a:t>
            </a:r>
            <a:r>
              <a:rPr lang="ru-RU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, над склепом Михаила Лазарева умершего в 1851 году - первого человека, увидевшего Антарктиду. Цветущий предвоенный Севастополь был его детищем. </a:t>
            </a:r>
            <a:r>
              <a:rPr lang="ru-RU" b="1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Оборона </a:t>
            </a:r>
            <a:r>
              <a:rPr lang="ru-RU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пополнила склеп могилами ещё трёх адмиралов: Владимира Корнилова (17 октября 1854), Владимира Истомина (19 марта 1855), Павла Нахимова (12 июля 1855), собор же в разрушенном городе строился медленно и освятили его лишь в 1888 году.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314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32" y="1052736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81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Памятник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Затопленным кораблям – символ Севастополя, стоит в воде у Приморского бульвара с 1905 года. Туристы часто называют его "памятник погибшим кораблям", но это ошибка: парусный флот, бесполезный против английских пароходов, защитники города затопили на входе в узкую бухту, таким образом закрыв её от врага. Много в Севастополе и иных памятников той обороне и её героям – например, Нахимову на площади его имени или матросу Кошке на улице Героев Севастополя.</a:t>
            </a:r>
          </a:p>
        </p:txBody>
      </p:sp>
    </p:spTree>
    <p:extLst>
      <p:ext uri="{BB962C8B-B14F-4D97-AF65-F5344CB8AC3E}">
        <p14:creationId xmlns:p14="http://schemas.microsoft.com/office/powerpoint/2010/main" val="221193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420888"/>
            <a:ext cx="5094312" cy="3820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5034111" cy="538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01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51520" y="332656"/>
            <a:ext cx="8424936" cy="5328592"/>
          </a:xfrm>
        </p:spPr>
        <p:txBody>
          <a:bodyPr>
            <a:noAutofit/>
          </a:bodyPr>
          <a:lstStyle/>
          <a:p>
            <a:pPr marL="137160" indent="0" fontAlgn="base">
              <a:buNone/>
            </a:pPr>
            <a:endParaRPr lang="ru-RU" sz="20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137160" indent="0" fontAlgn="base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Укрепления и бастионы являются историческим наследием Севастополя.</a:t>
            </a:r>
          </a:p>
          <a:p>
            <a:pPr marL="137160" indent="0" fontAlgn="base"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Город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встретил врага почти не готовым к сухопутной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обороне, но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дело спас Эдуард </a:t>
            </a:r>
            <a:r>
              <a:rPr lang="ru-RU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Тотлебен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военный инженер, позже построивший немало неприступных крепостей для России. В кратчайшие сроки и легчайшую смету он создал целый укрепрайон, в первую очередь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полукольцо 7 бастионов, охватывающих город с юга. Самое известное из </a:t>
            </a:r>
            <a:r>
              <a:rPr lang="ru-RU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тотлебенских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укреплений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башня на </a:t>
            </a:r>
            <a:r>
              <a:rPr lang="ru-RU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Малаховом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кургане, близ которой был убит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Нахимов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Сохранились созданные им укрепления 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 других районах: укреплённый госпиталь 1-го бастиона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на Корабельной стороне,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стена 7-го бастиона с бойницами вдоль лестницы Крепостного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переулка;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башенка на увековеченной Владиславом Крапивиным 6-й Бастионной улице, да и сами названия "</a:t>
            </a:r>
            <a:r>
              <a:rPr lang="ru-RU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нумерных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бастионных" улиц в разных частях города. Бастионы и люнеты также сохранились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но лишь в виде неровной земли, усеянной старыми пулями.</a:t>
            </a:r>
          </a:p>
          <a:p>
            <a:pPr fontAlgn="base"/>
            <a:endParaRPr lang="ru-RU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0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332656"/>
            <a:ext cx="8352928" cy="597670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</a:t>
            </a:r>
          </a:p>
          <a:p>
            <a:pPr>
              <a:buNone/>
            </a:pPr>
            <a:endParaRPr lang="ru-RU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</a:t>
            </a:r>
          </a:p>
          <a:p>
            <a:pPr>
              <a:buNone/>
            </a:pP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9 мая мы празднуем День Победы советских войск в Великой Отечественной войне.                                                          Этот праздник не может никого оставить равнодушным.                         Память о Великой Отечественной войне и о Дне Победы бережно хранится и передаётся из поколение в поколение.                                                                                              Мы приглашаем Вас в Севастополь                                                 город-защитников,                                                                                       город-тружеников,                                                                        город-героев.</a:t>
            </a:r>
          </a:p>
          <a:p>
            <a:pPr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                      </a:t>
            </a:r>
            <a:endParaRPr lang="ru-RU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oluostrov-krym.com/images/stories/goroda/sevastopol/Totleben_ET_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04664"/>
            <a:ext cx="4565725" cy="498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oluostrov-krym.com/images/stories/goroda/sevastopol/Old_pam_Totlebenu_previ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924945"/>
            <a:ext cx="511256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32040" y="1268760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На центральной аллее Исторического бульвара,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установлен памятник  генералу Эдуарду Ивановичу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Тотлебену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ru-RU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07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7986464" cy="582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584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39552" y="548680"/>
            <a:ext cx="7967985" cy="5400675"/>
          </a:xfrm>
        </p:spPr>
        <p:txBody>
          <a:bodyPr>
            <a:normAutofit fontScale="92500"/>
          </a:bodyPr>
          <a:lstStyle/>
          <a:p>
            <a:pPr marL="13716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Севастополь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стал первым в России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городом - мемориалом битве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Особенно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известна панорама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"Оборона Севастополя" в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музее</a:t>
            </a:r>
            <a:r>
              <a:rPr lang="ru-RU" b="1" dirty="0" smtClean="0"/>
              <a:t>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героической обороны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на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Историческом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бульваре.                                                                                                Автор,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основоположник русского панорамного искусства, профессор класса батальной живописи Петербургской Академии художеств Франц Алексеевич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Рубо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положил в основу произведения самый яркий эпизод севастопольской эпопеи 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бой на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Малаховом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кургане 6 июня 1855 года. В этот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день    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75-тысячная русская армия успешно отразила натиск 173-тысячного англо-французского войска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ru-RU" dirty="0"/>
              <a:t>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Главным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героем сражения Ф. А. 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Рубо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считал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народ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399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708525"/>
          </a:xfrm>
        </p:spPr>
        <p:txBody>
          <a:bodyPr/>
          <a:lstStyle/>
          <a:p>
            <a:r>
              <a:rPr lang="ru-RU" dirty="0"/>
              <a:t>лавным героем сражения Ф. А. </a:t>
            </a:r>
            <a:r>
              <a:rPr lang="ru-RU" dirty="0" err="1"/>
              <a:t>Рубо</a:t>
            </a:r>
            <a:r>
              <a:rPr lang="ru-RU" dirty="0"/>
              <a:t> считал </a:t>
            </a:r>
            <a:r>
              <a:rPr lang="ru-RU" dirty="0" smtClean="0"/>
              <a:t>народ</a:t>
            </a:r>
            <a:r>
              <a:rPr lang="ru-RU" dirty="0"/>
              <a:t>,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18952"/>
            <a:ext cx="9144001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842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67544" y="836712"/>
            <a:ext cx="8064896" cy="4997351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Пройдя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Историческому бульвару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чуть дальше, можно увидеть увековеченный Толстым 4-й бастион, воссозданный в боевом обличии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вплоть до цементных реплик матов из корабельного каната, защищавших артиллеристов от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штутцерных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пуль. Во рву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зияющие подкопы и вывороченные глыбы: следы минной войны, а на соседних холмах когда-то стоял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неприятель.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26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07504" y="116632"/>
            <a:ext cx="8626152" cy="5285631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Четвертый 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бастион во время первой обороны Севастополя был самым важным укреплением на Южной 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городской стороне 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города.</a:t>
            </a:r>
            <a:b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Он располагался на Бульварной высоте - 80,8 метра над уровнем 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моря, на 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месте современного Исторического 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Бульвара, 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открывая широкий обзор на Южную бухту и Корабельную сторону.</a:t>
            </a:r>
            <a:b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Долговременных оборонительных сооружений здесь не имелось, но многочисленные батареи делали этот бастион одним из сильнейших.</a:t>
            </a:r>
            <a:b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 октябре 1854 года впереди фаса 4 бастиона построили батарею № 38, которая была названа в честь первого и единственного ее командира, лейтенанта 34-го флотского экипажа Н. И. Костомарова. На вооружении батарея имела четыре 24-фунтовых пушки, а впоследствии была усилена еще двумя орудиями. Батарея была оставлена в последний день обороны, 27 августа 1855 года.</a:t>
            </a:r>
            <a:b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endParaRPr lang="ru-RU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00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40768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my-travels.club/uploads/2016/09/14732347002642-472x35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49580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65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83568" y="476250"/>
            <a:ext cx="7150745" cy="5832475"/>
          </a:xfrm>
        </p:spPr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r>
              <a:rPr lang="ru-RU" sz="2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Братская </a:t>
            </a:r>
            <a:r>
              <a:rPr lang="ru-RU" sz="2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могила русских и французских </a:t>
            </a:r>
            <a:r>
              <a:rPr lang="ru-RU" sz="2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воинов на Историческом бульваре напоминает </a:t>
            </a:r>
            <a:r>
              <a:rPr lang="ru-RU" sz="2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о </a:t>
            </a:r>
            <a:r>
              <a:rPr lang="ru-RU" sz="2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трагедии разыгравшейся  </a:t>
            </a:r>
            <a:r>
              <a:rPr lang="ru-RU" sz="2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27 августа 1855 </a:t>
            </a:r>
            <a:r>
              <a:rPr lang="ru-RU" sz="2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года, в последний день обороны Севастополя. Погибших похоронили </a:t>
            </a:r>
            <a:r>
              <a:rPr lang="ru-RU" sz="2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 общей могиле в районе батареи № </a:t>
            </a:r>
            <a:r>
              <a:rPr lang="ru-RU" sz="2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127.                    На </a:t>
            </a:r>
            <a:r>
              <a:rPr lang="ru-RU" sz="2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могиле поставили деревянный крест, а в 1872 </a:t>
            </a:r>
            <a:r>
              <a:rPr lang="ru-RU" sz="2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году - памятник </a:t>
            </a:r>
            <a:r>
              <a:rPr lang="ru-RU" sz="2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из белого и темного мрамора. Во время Второй мировой войны он был сильно поврежден и восстановлен в 1959 </a:t>
            </a:r>
            <a:r>
              <a:rPr lang="ru-RU" sz="2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году.</a:t>
            </a:r>
            <a:endParaRPr lang="ru-RU" sz="2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137160" indent="0">
              <a:buNone/>
            </a:pPr>
            <a:r>
              <a:rPr lang="ru-RU" sz="2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На  гранях  надписи: </a:t>
            </a:r>
            <a:r>
              <a:rPr lang="ru-RU" sz="2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«Памяти воинов русских и </a:t>
            </a:r>
            <a:r>
              <a:rPr lang="ru-RU" sz="2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французских</a:t>
            </a:r>
            <a:r>
              <a:rPr lang="ru-RU" sz="2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павших на </a:t>
            </a:r>
            <a:r>
              <a:rPr lang="ru-RU" sz="26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Малаховом</a:t>
            </a:r>
            <a:r>
              <a:rPr lang="ru-RU" sz="2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кургане при защите и нападении 27 августа 1855 </a:t>
            </a:r>
            <a:r>
              <a:rPr lang="ru-RU" sz="2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года, воздвигнут </a:t>
            </a:r>
            <a:r>
              <a:rPr lang="ru-RU" sz="2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на месте деревянного </a:t>
            </a:r>
            <a:r>
              <a:rPr lang="ru-RU" sz="2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креста, поставленного </a:t>
            </a:r>
            <a:r>
              <a:rPr lang="ru-RU" sz="2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французами</a:t>
            </a:r>
            <a:r>
              <a:rPr lang="ru-RU" sz="2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».                                                                                         </a:t>
            </a:r>
            <a:r>
              <a:rPr lang="ru-RU" sz="2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Ниже помещен текст четверостишия на французском языке, в переводе звучащее так: «Их воодушевляла победа, соединила смерть. Такова слава солдата, таков удел </a:t>
            </a:r>
            <a:r>
              <a:rPr lang="ru-RU" sz="2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храбрецов».</a:t>
            </a:r>
            <a:endParaRPr lang="ru-RU" sz="2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185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hotos.wikimapia.org/p/00/01/07/12/10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04664"/>
            <a:ext cx="32004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favera.ru/img/2015/06/15/948268_1434316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75" y="2492896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44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4"/>
            <a:ext cx="8064896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а </a:t>
            </a:r>
            <a:r>
              <a:rPr lang="ru-RU" sz="2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Малаховом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кургане 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проходили 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самые ожесточенные схватки как Крымской, так и Великой Отечественной войн. 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Это - памятник 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двух героических оборон Севастополя. Впервые название Малахов курган появилось в двадцатые годы 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девятнадцатого века. Он возвышается над уровнем моря почти 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на 100 метров. В годы Крымской войны 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курган был ключевой позицией  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обороны города от иноземных захватчиков. Н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акануне Первой 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обороны Севастополя здесь были возведены укрепления основного 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неномерного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бастиона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Здесь 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сражались и были смертельно ранены великие русские флотоводцы: адмиралы В.А. Корнилов и П.С. Нахимов, вблизи кургана был убит его «бессменный часовой» 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адмирал В.И. Истомин.</a:t>
            </a:r>
            <a:b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endParaRPr lang="ru-RU" b="1" dirty="0">
              <a:solidFill>
                <a:schemeClr val="bg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58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type="body" idx="4294967295"/>
          </p:nvPr>
        </p:nvSpPr>
        <p:spPr>
          <a:xfrm>
            <a:off x="251520" y="548680"/>
            <a:ext cx="7848872" cy="4248472"/>
          </a:xfrm>
        </p:spPr>
        <p:txBody>
          <a:bodyPr>
            <a:normAutofit fontScale="77500" lnSpcReduction="20000"/>
          </a:bodyPr>
          <a:lstStyle/>
          <a:p>
            <a:pPr marL="137160" indent="0">
              <a:buNone/>
            </a:pPr>
            <a:r>
              <a:rPr lang="ru-RU" sz="52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ГОРОДА-ГЕРОИ    </a:t>
            </a:r>
            <a:r>
              <a:rPr lang="ru-RU" sz="3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                                                                                                                                           </a:t>
            </a:r>
            <a:r>
              <a:rPr lang="ru-RU" sz="3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                                                                                                                                                      - Москва                                                                                                                                                - Ленинград </a:t>
            </a:r>
            <a:r>
              <a:rPr lang="ru-RU" sz="3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(ныне Санкт-Петербург</a:t>
            </a:r>
            <a:r>
              <a:rPr lang="ru-RU" sz="3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                                                                             - Новороссийск                                                                                                                                  - Тула                                                                                                                                             - Смоленск                                                                                                                                          - Мурманск                                                                                                                                                 - </a:t>
            </a:r>
            <a:r>
              <a:rPr lang="ru-RU" sz="3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Волгоград (бывший </a:t>
            </a:r>
            <a:r>
              <a:rPr lang="ru-RU" sz="3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Сталинград)                                                                                         - Одесса                                                                                                                                - Керчь                                                                                                                                 - Киев                                                                                                                                                 - Минск                                                                                                                                             - </a:t>
            </a:r>
            <a:r>
              <a:rPr lang="ru-RU" sz="3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Брестская </a:t>
            </a:r>
            <a:r>
              <a:rPr lang="ru-RU" sz="3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крепость-герой</a:t>
            </a:r>
            <a:r>
              <a:rPr lang="ru-RU" sz="3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3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                                                                                            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35696" y="4941168"/>
            <a:ext cx="655272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0">
              <a:buNone/>
            </a:pPr>
            <a:r>
              <a:rPr lang="ru-RU" sz="4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Севастополь</a:t>
            </a:r>
            <a:r>
              <a:rPr lang="ru-RU" sz="4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4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                              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8 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мая 1965 года Севастополю присвоено звание «Город-герой». </a:t>
            </a:r>
            <a:r>
              <a:rPr lang="ru-RU" sz="24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ru-RU" sz="24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137160" indent="0">
              <a:buNone/>
            </a:pPr>
            <a:r>
              <a:rPr lang="ru-RU" sz="4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3826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sevdig.sevastopol.ws/gal/gal_old/2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42592"/>
            <a:ext cx="4716016" cy="425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08" y="404664"/>
            <a:ext cx="4367808" cy="327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08" y="3230890"/>
            <a:ext cx="2720332" cy="362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55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291264" cy="5400640"/>
          </a:xfrm>
        </p:spPr>
        <p:txBody>
          <a:bodyPr>
            <a:normAutofit lnSpcReduction="10000"/>
          </a:bodyPr>
          <a:lstStyle/>
          <a:p>
            <a:pPr marL="137160" indent="0">
              <a:buNone/>
            </a:pPr>
            <a:r>
              <a:rPr lang="ru-RU" dirty="0" smtClean="0"/>
              <a:t> </a:t>
            </a:r>
            <a:r>
              <a:rPr lang="ru-RU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Братское кладбище на Северной стороне </a:t>
            </a:r>
            <a:r>
              <a:rPr lang="ru-RU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принято считать главным памятником </a:t>
            </a:r>
            <a:r>
              <a:rPr lang="ru-RU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тех событий</a:t>
            </a:r>
            <a:r>
              <a:rPr lang="ru-RU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                                                                              </a:t>
            </a:r>
            <a:r>
              <a:rPr lang="ru-RU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Его Никольский храм-пирамида (</a:t>
            </a:r>
            <a:r>
              <a:rPr lang="ru-RU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1857-1870</a:t>
            </a:r>
            <a:r>
              <a:rPr lang="ru-RU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 по сей день довлеет над бухтой. Там хоронили убитых защитников </a:t>
            </a:r>
            <a:r>
              <a:rPr lang="ru-RU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города.                 Всего </a:t>
            </a:r>
            <a:r>
              <a:rPr lang="ru-RU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на кладбище 130 именных могил и 472 братских, и место это не только священное, но и невероятно </a:t>
            </a:r>
            <a:r>
              <a:rPr lang="ru-RU" sz="32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красивое.                   Защитники города сделали все возможное и невозможное что бы отстоять свой Севастополь.</a:t>
            </a:r>
            <a:endParaRPr lang="ru-RU" sz="3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17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29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23528" y="620713"/>
            <a:ext cx="8039422" cy="5688012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Враги вновь  пришли в Севастополь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спустя без малого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сто лет.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Командовал частями вермахта легендарный Эрих фон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Манштейн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грозивший взять город штурмом за три дня. На деле оборона длилась 249 дней, с сентября 1941 по июль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1942 года.                                                                      Немцы взяли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Севастополь, потеряв убитыми и раненными 300 тысяч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человек.                                                                      Штурмом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за три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дня город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взяла Красная армия в мае 1944-го.</a:t>
            </a:r>
          </a:p>
        </p:txBody>
      </p:sp>
    </p:spTree>
    <p:extLst>
      <p:ext uri="{BB962C8B-B14F-4D97-AF65-F5344CB8AC3E}">
        <p14:creationId xmlns:p14="http://schemas.microsoft.com/office/powerpoint/2010/main" val="13199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435280" cy="5184616"/>
          </a:xfrm>
        </p:spPr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Война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пришла в Севастополь в 3 часа утра 22 июня 1941 года.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                                                                                  Именно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тогда орудия Черноморской эскадры и зенитные батареи открыли огонь по фашистским самолетам, рвавшимся к городу. Грозной силой стал для гитлеровцев Черноморский флот. Корабли наносили мощные удары по вражеским объектам, надводные суда и подводные лодки доставляли в осажденный город боеприпасы и пополнение. Из города на кораблях было вывезено на Большую землю 30 тысяч раненых и 15 тысяч гражданского населения. </a:t>
            </a:r>
          </a:p>
          <a:p>
            <a:pPr marL="137160" indent="0">
              <a:buNone/>
            </a:pP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</a:t>
            </a:r>
          </a:p>
          <a:p>
            <a:pPr marL="137160" indent="0">
              <a:buNone/>
            </a:pP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339768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7982" y="846138"/>
            <a:ext cx="8229600" cy="4709160"/>
          </a:xfrm>
        </p:spPr>
        <p:txBody>
          <a:bodyPr>
            <a:normAutofit fontScale="85000" lnSpcReduction="20000"/>
          </a:bodyPr>
          <a:lstStyle/>
          <a:p>
            <a:pPr marL="13716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ru-RU" sz="3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Первыми  жертвами  войны стали  мирные жители города.  </a:t>
            </a:r>
          </a:p>
          <a:p>
            <a:pPr marL="137160" indent="0">
              <a:buNone/>
            </a:pPr>
            <a:r>
              <a:rPr lang="ru-RU" sz="3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Великая </a:t>
            </a:r>
            <a:r>
              <a:rPr lang="ru-RU" sz="3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Отечественная </a:t>
            </a:r>
            <a:r>
              <a:rPr lang="ru-RU" sz="3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война началась для Советского Союза </a:t>
            </a:r>
            <a:r>
              <a:rPr lang="ru-RU" sz="3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 авианалёта на Севастополь. </a:t>
            </a:r>
            <a:r>
              <a:rPr lang="ru-RU" sz="3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Это была даже </a:t>
            </a:r>
            <a:r>
              <a:rPr lang="ru-RU" sz="3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не бомбардировка: немцы хотели </a:t>
            </a:r>
            <a:r>
              <a:rPr lang="ru-RU" sz="3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поставить </a:t>
            </a:r>
            <a:r>
              <a:rPr lang="ru-RU" sz="3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минное заграждение на входе в бухту. Но одна из мин в 3:52 по местному времени упала на дом на углу нынешних улиц </a:t>
            </a:r>
            <a:r>
              <a:rPr lang="ru-RU" sz="3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Нефёдова</a:t>
            </a:r>
            <a:r>
              <a:rPr lang="ru-RU" sz="3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и Партизанской. </a:t>
            </a:r>
            <a:r>
              <a:rPr lang="ru-RU" sz="3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Его </a:t>
            </a:r>
            <a:r>
              <a:rPr lang="ru-RU" sz="3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жильцы </a:t>
            </a:r>
            <a:r>
              <a:rPr lang="ru-RU" sz="3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- 21 </a:t>
            </a:r>
            <a:r>
              <a:rPr lang="ru-RU" sz="3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человек, в том числе семьи Соколовых, Бабаевых, </a:t>
            </a:r>
            <a:r>
              <a:rPr lang="ru-RU" sz="3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Годуадзе</a:t>
            </a:r>
            <a:r>
              <a:rPr lang="ru-RU" sz="3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ru-RU" sz="3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Мангупли</a:t>
            </a:r>
            <a:r>
              <a:rPr lang="ru-RU" sz="3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стали первыми из 27 миллионов жертв Великой Отечественной. На кладбище церкви Всех Святых есть могила семьи Соколовых, а на месте дома </a:t>
            </a:r>
            <a:r>
              <a:rPr lang="ru-RU" sz="3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 скромный </a:t>
            </a:r>
            <a:r>
              <a:rPr lang="ru-RU" sz="3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памятный знак.</a:t>
            </a:r>
          </a:p>
        </p:txBody>
      </p:sp>
    </p:spTree>
    <p:extLst>
      <p:ext uri="{BB962C8B-B14F-4D97-AF65-F5344CB8AC3E}">
        <p14:creationId xmlns:p14="http://schemas.microsoft.com/office/powerpoint/2010/main" val="332928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806" y="1196752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07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Скульптура «Солдат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и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матрос» стоит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на Хрустальном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мысу. Чуть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поодаль – обелиск "Штык и Парус" (1977). По дороге к монументу, на улице адмирала Владимирского, можно увидеть бетонные сооружения батареи №11 и дальномерный пункт рубежа XIX-XX веков, также участвовавших в той обороне.</a:t>
            </a:r>
          </a:p>
        </p:txBody>
      </p:sp>
    </p:spTree>
    <p:extLst>
      <p:ext uri="{BB962C8B-B14F-4D97-AF65-F5344CB8AC3E}">
        <p14:creationId xmlns:p14="http://schemas.microsoft.com/office/powerpoint/2010/main" val="186144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37" y="486594"/>
            <a:ext cx="6877651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579" y="3429000"/>
            <a:ext cx="3978018" cy="298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156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4709160"/>
          </a:xfrm>
        </p:spPr>
        <p:txBody>
          <a:bodyPr/>
          <a:lstStyle/>
          <a:p>
            <a:pPr marL="137160" indent="0">
              <a:buNone/>
            </a:pPr>
            <a:endParaRPr lang="ru-RU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137160" indent="0">
              <a:buNone/>
            </a:pPr>
            <a:r>
              <a:rPr lang="ru-RU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Подземные </a:t>
            </a:r>
            <a:r>
              <a:rPr lang="ru-RU" sz="3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объекты. </a:t>
            </a:r>
            <a:endParaRPr lang="ru-RU" sz="36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137160" indent="0">
              <a:buNone/>
            </a:pPr>
            <a:r>
              <a:rPr lang="ru-RU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 </a:t>
            </a:r>
            <a:r>
              <a:rPr lang="ru-RU" sz="3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1941-42 годах под ураганными обстрелами город начал зарываться в </a:t>
            </a:r>
            <a:r>
              <a:rPr lang="ru-RU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землю, </a:t>
            </a:r>
            <a:r>
              <a:rPr lang="ru-RU" sz="3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 </a:t>
            </a:r>
            <a:r>
              <a:rPr lang="ru-RU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толще </a:t>
            </a:r>
            <a:r>
              <a:rPr lang="ru-RU" sz="3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холмов строились госпитали, электростанции, фабрики, </a:t>
            </a:r>
            <a:r>
              <a:rPr lang="ru-RU" sz="36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штабы. </a:t>
            </a:r>
            <a:endParaRPr lang="ru-RU" sz="3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06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88840"/>
            <a:ext cx="4186808" cy="3933056"/>
          </a:xfrm>
        </p:spPr>
        <p:txBody>
          <a:bodyPr>
            <a:normAutofit/>
          </a:bodyPr>
          <a:lstStyle/>
          <a:p>
            <a:pPr algn="l"/>
            <a:r>
              <a:rPr lang="ru-RU" sz="2800" b="0" dirty="0" smtClean="0">
                <a:solidFill>
                  <a:schemeClr val="tx1"/>
                </a:solidFill>
                <a:effectLst/>
              </a:rPr>
              <a:t>   </a:t>
            </a:r>
            <a:endParaRPr lang="ru-RU" sz="2800" dirty="0">
              <a:solidFill>
                <a:schemeClr val="bg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Рисунок 4" descr="Герб Севастопол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692696"/>
            <a:ext cx="4788024" cy="529150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76054" y="692696"/>
            <a:ext cx="403326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Севасто́поль</a:t>
            </a:r>
            <a:r>
              <a:rPr lang="ru-RU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 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 город 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федерального значения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Российской Федерации,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расположенный на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юго -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западе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 Крымского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полуострова,              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на берегу Чёрного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моря.                            В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Севастополе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находится                 главная военно - морская база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 Черноморского флота Российской Федерации. 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               Город- герой.</a:t>
            </a:r>
            <a:endParaRPr lang="az-Cyrl-AZ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3" descr="C:\Documents and Settings\ADMIN\Рабочий стол\Оборона Севастополя\c4f77154d569be48e47b0c6f1f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1646" y="4248100"/>
            <a:ext cx="3384377" cy="2448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866" y="2670327"/>
            <a:ext cx="6441000" cy="40900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99" y="401945"/>
            <a:ext cx="5392679" cy="281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09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30209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22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539552" y="548680"/>
            <a:ext cx="7762056" cy="6120085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Малахов курга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н 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- тактически 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важная высота Севастополя на Корабельной стороне. 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Малахов 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курган оставался ключевой высотой и 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 годы Великой Отечественной войны. Батарея 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лейтенанта Алексея Матюхина с его вершины исправно била по немецким 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позициям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Курган был 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перепахан воронками, но взять его 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захватчики смогли 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только штурмом. 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                                                                   Ныне 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 парке на </a:t>
            </a:r>
            <a:r>
              <a:rPr lang="ru-RU" sz="2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Малаховом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кургане воссозданы орудийные позиции и инфраструктура батареи, а на Аллее Дружбы ещё стоит чахлое миндальное деревце 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уцелевшее в тех боях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В настоящее время входит в черту города и является одним из самых посещаемых туристами мест в городе</a:t>
            </a:r>
            <a:r>
              <a:rPr lang="ru-RU" sz="2400" dirty="0"/>
              <a:t>.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023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5868144" cy="53285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654" y="3068960"/>
            <a:ext cx="4843297" cy="363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dirty="0"/>
              <a:t>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Сапун-гора - мемориал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посвящён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освобождению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города в мае 1945 года. Укрепрайон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которой как на ладони вся </a:t>
            </a:r>
            <a:r>
              <a:rPr lang="ru-RU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Балаклавская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долина, обустроили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немцы. 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Красная Армия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взяла его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за один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день.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Теперь на горе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стоят два обелиска,  диорама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"Штурм Сапун-горы", часовня, музей военной техники… в том числе немецкой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marL="137160" indent="0">
              <a:buNone/>
            </a:pPr>
            <a:r>
              <a:rPr lang="ru-RU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 Севастополе десятки памятников: героям, сражениям, просто Победе и Славе.</a:t>
            </a:r>
            <a:endParaRPr lang="ru-RU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87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46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35-я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Батарея. Пожалуй, самое трагическое место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Севастополя.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Р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уины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батареи и аэродрома на самом западном городском мысу Херсонес, </a:t>
            </a:r>
            <a:r>
              <a:rPr lang="ru-RU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обращёные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не к бухтам, а в открытое море. Построенная в первой трети ХХ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века батарея,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надёжно защищала город с моря, но стала последним рубежом сухопутной обороны.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         Здесь </a:t>
            </a:r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немцы добивали сражавшихся до последнего </a:t>
            </a: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защитников города.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19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427984" y="58658"/>
            <a:ext cx="4449365" cy="2951962"/>
          </a:xfrm>
        </p:spPr>
      </p:pic>
      <p:pic>
        <p:nvPicPr>
          <p:cNvPr id="5" name="Рисунок 4" descr="П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780928"/>
            <a:ext cx="4575748" cy="32487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548680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Обелиск Славы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на Сапун-горе</a:t>
            </a:r>
            <a:endParaRPr lang="ru-RU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5918" y="4609971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Мемориал  героев обороны Севастополя 1941-1942</a:t>
            </a:r>
            <a:endParaRPr lang="ru-RU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П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87416" y="291584"/>
            <a:ext cx="4211960" cy="56511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1916832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Подводникам-черноморцам</a:t>
            </a:r>
            <a:endParaRPr lang="ru-RU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П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55711" cy="3356992"/>
          </a:xfrm>
        </p:spPr>
      </p:pic>
      <p:sp>
        <p:nvSpPr>
          <p:cNvPr id="6" name="TextBox 5"/>
          <p:cNvSpPr txBox="1"/>
          <p:nvPr/>
        </p:nvSpPr>
        <p:spPr>
          <a:xfrm>
            <a:off x="5508104" y="980728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Памятник мужеству авиаторов-черноморцев</a:t>
            </a:r>
            <a:endParaRPr lang="ru-RU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Рисунок 6" descr="П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3365902"/>
            <a:ext cx="4651995" cy="34920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9552" y="4941168"/>
            <a:ext cx="2736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Памятник лётчикам на </a:t>
            </a:r>
            <a:r>
              <a:rPr lang="ru-RU" sz="2400" b="1" dirty="0" err="1" smtClean="0">
                <a:solidFill>
                  <a:schemeClr val="bg1"/>
                </a:solidFill>
              </a:rPr>
              <a:t>Малаховом</a:t>
            </a:r>
            <a:r>
              <a:rPr lang="ru-RU" sz="2400" b="1" dirty="0" smtClean="0">
                <a:solidFill>
                  <a:schemeClr val="bg1"/>
                </a:solidFill>
              </a:rPr>
              <a:t> кургане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doroga.ua/Handlers/ContentImageHandler.ashx?CILExcursionID=8&amp;Size=Big&amp;FileName=sevasmap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848872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22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620688"/>
            <a:ext cx="5400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За боевые отличия 44 воинам, участвовавшим в тех битвах, было присвоено звание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 Героя Советского Союза, свыше 39 000 человек получили медаль «За оборону Севастополя». </a:t>
            </a:r>
          </a:p>
          <a:p>
            <a:endParaRPr lang="ru-RU" sz="2800" dirty="0">
              <a:solidFill>
                <a:schemeClr val="bg1"/>
              </a:solidFill>
            </a:endParaRPr>
          </a:p>
          <a:p>
            <a:endParaRPr lang="ru-RU" sz="2800" dirty="0" smtClean="0"/>
          </a:p>
        </p:txBody>
      </p:sp>
      <p:pic>
        <p:nvPicPr>
          <p:cNvPr id="6" name="Рисунок 5" descr="С 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3551223"/>
            <a:ext cx="2209428" cy="3306777"/>
          </a:xfrm>
          <a:prstGeom prst="rect">
            <a:avLst/>
          </a:prstGeom>
        </p:spPr>
      </p:pic>
      <p:pic>
        <p:nvPicPr>
          <p:cNvPr id="5" name="Содержимое 4" descr="Медаль за оборону Севастополя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588224" y="260648"/>
            <a:ext cx="2190750" cy="3990975"/>
          </a:xfrm>
        </p:spPr>
      </p:pic>
    </p:spTree>
    <p:extLst>
      <p:ext uri="{BB962C8B-B14F-4D97-AF65-F5344CB8AC3E}">
        <p14:creationId xmlns:p14="http://schemas.microsoft.com/office/powerpoint/2010/main" val="345057452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836712"/>
            <a:ext cx="6390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Общим памятником всех трёх оборон можно считать парад кораблей Черноморского флота на День ВМФ – уже не первое десятилетие главной праздник Севастополя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240" y="1760042"/>
            <a:ext cx="4850904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9"/>
            <a:ext cx="4013720" cy="472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617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Источники:</a:t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1. К.А. Кочегаров. Крым в истории России.          Методическое пособие. М., «Русское слово»,</a:t>
            </a:r>
          </a:p>
          <a:p>
            <a:pPr marL="13716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2014</a:t>
            </a:r>
          </a:p>
          <a:p>
            <a:pPr marL="13716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2.  Интернет-ресурсы:</a:t>
            </a:r>
          </a:p>
          <a:p>
            <a:pPr marL="651510" indent="-514350">
              <a:buNone/>
            </a:pPr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- 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ordenrf.ru</a:t>
            </a:r>
          </a:p>
          <a:p>
            <a:pPr marL="651510" indent="-514350">
              <a:buNone/>
            </a:pP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- city-heroes. blogspot.com</a:t>
            </a:r>
            <a:endParaRPr lang="ru-RU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52736"/>
            <a:ext cx="8363272" cy="5256624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Крымский полуостров, благодаря своему географическому положению и</a:t>
            </a:r>
            <a:b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мягкому климату, стал настоящим центром северного Причерноморья еще в</a:t>
            </a:r>
            <a:b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древние века. Киммерийцы, скифы, сарматы, греки, хазары </a:t>
            </a:r>
            <a:r>
              <a:rPr lang="ru-RU" sz="1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лишь малая</a:t>
            </a:r>
            <a:b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часть народов, пытавшихся в разное время закрепиться на полуострове. В XI</a:t>
            </a:r>
            <a:b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веке Крым стал частью Древней Руси. Позже полуостров оказался под</a:t>
            </a:r>
            <a:b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властью Золотой Орды, а спустя еще некоторое время </a:t>
            </a:r>
            <a:r>
              <a:rPr lang="ru-RU" sz="1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Османской Империи.</a:t>
            </a:r>
            <a:b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 результате поражения османов в русско-турецкой войне 1768-74 гг.</a:t>
            </a:r>
            <a:b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Крым вошел в состав Российской Империи. После революции 1917 года</a:t>
            </a:r>
            <a:b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полуостров оказался сначала под влиянием Германии, а позже — Франции и</a:t>
            </a:r>
            <a:b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Англии, которые на протяжении всего XIX века старались вытеснить</a:t>
            </a:r>
            <a:b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Российскую Империю из Крыма, заключая союзы с Османской империей и</a:t>
            </a:r>
            <a:b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посылая свои корабли в Черное море.</a:t>
            </a:r>
            <a:b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Такое пристальное внимание к Крыму отнюдь не черноморских держав</a:t>
            </a:r>
            <a:b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объяснялось уникальным положением полуострова. Вдаваясь в Черное море</a:t>
            </a:r>
            <a:b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более чем на 200 километров, он был идеальной морской базой, откуда можно</a:t>
            </a:r>
            <a:b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было контролировать значительную часть черноморского бассейна. Бухты</a:t>
            </a:r>
            <a:b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Крыма, хорошо укрытые с моря и с суши, как будто специально созданы для</a:t>
            </a:r>
            <a:b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военно-морских баз.</a:t>
            </a:r>
            <a:b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 1920 году войска Красной Армии выбили из Крыма всех</a:t>
            </a:r>
            <a:b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1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интервентов</a:t>
            </a:r>
            <a: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и полуостров вошел в состав СССР.</a:t>
            </a:r>
            <a:b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endParaRPr lang="ru-RU" sz="1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72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44624"/>
            <a:ext cx="856895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История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города Севастополя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началась в далеком 1783 году, когда 2 мая в </a:t>
            </a:r>
            <a:r>
              <a:rPr lang="ru-RU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Ахтиарскую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бухту вошли 5 фрегатов, 2 донских корабля, 3 вооруженные шхуны и один палубный бот 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под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командованием адмирала Федота Клокачева.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езадолго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до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этого,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бухту заприметил великий русский полководец Александр Васильевич Суворов, командовавший русскими войсками в Крыму. Удобное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расположение, размеры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и глубина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фарватера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давали прекрасные возможности для базирования в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бухте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флота и строительства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крепости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адмиралтейства, верфи и портовых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сооружений.</a:t>
            </a:r>
            <a:endParaRPr lang="ru-RU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 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Первоначально город назывался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  </a:t>
            </a:r>
            <a:r>
              <a:rPr lang="ru-RU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Ахтиар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потому что ранее на этих землях существовало татарское поселение Ахти-яр.                                                                                                                           10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февраля 1784 г. по указу Екатерины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II в </a:t>
            </a:r>
            <a:r>
              <a:rPr lang="ru-RU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Ахтиарской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бухте было начато строительство крепости,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 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город был переименован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в Севастополь, что в переводе с греческого языка означает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«Город достойный поклонения».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Название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состоит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из двух греческих слов </a:t>
            </a:r>
            <a:r>
              <a:rPr lang="ru-RU" sz="20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Σε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βαστος (Cебастос)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«высокочтимый, священный» и πολις (полис)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«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город». </a:t>
            </a:r>
            <a:r>
              <a:rPr lang="ru-RU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Себастос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— эквивалент латинского титула «Август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»,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поэтому Севастополь означает и «августейший город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»,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«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императорский». Случилось 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это после крымской войны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1768-1774 года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к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огда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Крым отошел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России. Севастополю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суждено было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стать </a:t>
            </a:r>
            <a:r>
              <a:rPr lang="ru-RU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главной базой нового российского флота. </a:t>
            </a:r>
          </a:p>
        </p:txBody>
      </p:sp>
    </p:spTree>
    <p:extLst>
      <p:ext uri="{BB962C8B-B14F-4D97-AF65-F5344CB8AC3E}">
        <p14:creationId xmlns:p14="http://schemas.microsoft.com/office/powerpoint/2010/main" val="254784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179512" y="4611050"/>
            <a:ext cx="3024336" cy="453927"/>
          </a:xfrm>
        </p:spPr>
        <p:txBody>
          <a:bodyPr>
            <a:noAutofit/>
          </a:bodyPr>
          <a:lstStyle/>
          <a:p>
            <a:r>
              <a:rPr lang="ru-RU" sz="18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Ахтиарская</a:t>
            </a:r>
            <a:r>
              <a:rPr lang="ru-RU" sz="1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бухта, 2010</a:t>
            </a:r>
            <a:endParaRPr lang="ru-RU" sz="1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99792" y="2852937"/>
            <a:ext cx="3258108" cy="3619812"/>
          </a:xfrm>
        </p:spPr>
        <p:txBody>
          <a:bodyPr/>
          <a:lstStyle/>
          <a:p>
            <a:pPr algn="ctr">
              <a:buNone/>
            </a:pPr>
            <a:r>
              <a:rPr lang="ru-RU" sz="1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Ахтиарская</a:t>
            </a:r>
            <a: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бухта, </a:t>
            </a:r>
            <a:r>
              <a:rPr lang="ru-RU" sz="1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1783</a:t>
            </a:r>
          </a:p>
          <a:p>
            <a:pPr algn="ctr">
              <a:buNone/>
            </a:pPr>
            <a:r>
              <a:rPr lang="ru-RU" dirty="0" smtClean="0"/>
              <a:t>  </a:t>
            </a:r>
          </a:p>
        </p:txBody>
      </p:sp>
      <p:pic>
        <p:nvPicPr>
          <p:cNvPr id="5" name="Рисунок 4" descr="севастопольская бухт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3429000"/>
            <a:ext cx="5076056" cy="3257469"/>
          </a:xfrm>
          <a:prstGeom prst="rect">
            <a:avLst/>
          </a:prstGeom>
        </p:spPr>
      </p:pic>
      <p:pic>
        <p:nvPicPr>
          <p:cNvPr id="6" name="Рисунок 5" descr="Екатерина I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502" y="764704"/>
            <a:ext cx="2448272" cy="3210234"/>
          </a:xfrm>
          <a:prstGeom prst="rect">
            <a:avLst/>
          </a:prstGeom>
        </p:spPr>
      </p:pic>
      <p:pic>
        <p:nvPicPr>
          <p:cNvPr id="1026" name="Picture 2" descr="C:\Users\1\Desktop\Фото к меропр\ykaz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314" y="116632"/>
            <a:ext cx="5305719" cy="280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88640"/>
            <a:ext cx="856895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Графская пристань - одна из самых известных достопримечательностей города. Для Севастополя, такой же символ,  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как для Москвы Красная площадь. Её обустроил Потёмкин в 1787 году к визиту Екатерины II, колоннада со скульптурами в обе войны разрушалась, но воссоздавалась после них в первоначальном виде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Графская 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пристань Севастополя известна не только своими художественными достоинствами, она связана с важнейшими историческими событиями города. О них повествуют многочисленные мемориальные доски из белого мрамора, установленные на пилонах </a:t>
            </a:r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колоннады. 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</a:rPr>
              <a:t>Э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то место, оказавшее  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наибольшее влияние на политическую историю Крымского полуострова после манифеста Екатерины II, в 1783 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году, включавшего 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его территорию в состав Российской империи. 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Пристань перестраивалась, дополнялась 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архитектурными 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элементами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и  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стала парадными вратами 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Севастополя и </a:t>
            </a:r>
            <a:r>
              <a:rPr lang="ru-RU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самого Крыма. </a:t>
            </a:r>
            <a:r>
              <a:rPr lang="ru-RU" sz="2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                                                                                              Это любимое место для многих поколений горожан. </a:t>
            </a:r>
            <a:endParaRPr lang="ru-RU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endParaRPr lang="ru-RU" sz="2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030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1961</TotalTime>
  <Words>1942</Words>
  <Application>Microsoft Office PowerPoint</Application>
  <PresentationFormat>Экран (4:3)</PresentationFormat>
  <Paragraphs>74</Paragraphs>
  <Slides>52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Апекс</vt:lpstr>
      <vt:lpstr>Презентация PowerPoint</vt:lpstr>
      <vt:lpstr>Презентация PowerPoint</vt:lpstr>
      <vt:lpstr>Презентация PowerPoint</vt:lpstr>
      <vt:lpstr>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Источники: </vt:lpstr>
    </vt:vector>
  </TitlesOfParts>
  <Company>RePack by SPecialiST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CDB2</cp:lastModifiedBy>
  <cp:revision>243</cp:revision>
  <dcterms:created xsi:type="dcterms:W3CDTF">2015-03-29T10:50:46Z</dcterms:created>
  <dcterms:modified xsi:type="dcterms:W3CDTF">2017-04-21T08:38:03Z</dcterms:modified>
</cp:coreProperties>
</file>